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9"/>
  </p:notesMasterIdLst>
  <p:sldIdLst>
    <p:sldId id="859" r:id="rId2"/>
    <p:sldId id="986" r:id="rId3"/>
    <p:sldId id="991" r:id="rId4"/>
    <p:sldId id="992" r:id="rId5"/>
    <p:sldId id="994" r:id="rId6"/>
    <p:sldId id="995" r:id="rId7"/>
    <p:sldId id="997" r:id="rId8"/>
    <p:sldId id="998" r:id="rId9"/>
    <p:sldId id="999" r:id="rId10"/>
    <p:sldId id="1000" r:id="rId11"/>
    <p:sldId id="1001" r:id="rId12"/>
    <p:sldId id="1003" r:id="rId13"/>
    <p:sldId id="1004" r:id="rId14"/>
    <p:sldId id="1005" r:id="rId15"/>
    <p:sldId id="1006" r:id="rId16"/>
    <p:sldId id="1007" r:id="rId17"/>
    <p:sldId id="1008" r:id="rId18"/>
    <p:sldId id="1010" r:id="rId19"/>
    <p:sldId id="1012" r:id="rId20"/>
    <p:sldId id="987" r:id="rId21"/>
    <p:sldId id="989" r:id="rId22"/>
    <p:sldId id="990" r:id="rId23"/>
    <p:sldId id="988" r:id="rId24"/>
    <p:sldId id="1013" r:id="rId25"/>
    <p:sldId id="1014" r:id="rId26"/>
    <p:sldId id="1015" r:id="rId27"/>
    <p:sldId id="1016" r:id="rId28"/>
    <p:sldId id="1017" r:id="rId29"/>
    <p:sldId id="1018" r:id="rId30"/>
    <p:sldId id="1019" r:id="rId31"/>
    <p:sldId id="1020" r:id="rId32"/>
    <p:sldId id="1021" r:id="rId33"/>
    <p:sldId id="1022" r:id="rId34"/>
    <p:sldId id="1023" r:id="rId35"/>
    <p:sldId id="1025" r:id="rId36"/>
    <p:sldId id="1027" r:id="rId37"/>
    <p:sldId id="1028" r:id="rId3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456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576270"/>
            <a:ext cx="12192000" cy="1140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期中提优测评卷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6265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 is good 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skating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swimming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</a:t>
            </a: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John likes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dancing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singing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drawing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2036567"/>
            <a:ext cx="1017599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I’m good at swimming. What can you </a:t>
            </a:r>
            <a:r>
              <a:rPr lang="en-US" altLang="zh-CN" dirty="0" err="1">
                <a:solidFill>
                  <a:srgbClr val="ED028C"/>
                </a:solidFill>
                <a:cs typeface="Times New Roman" panose="02020603050405020304" pitchFamily="18" charset="0"/>
              </a:rPr>
              <a:t>do,Mike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 can skate very well.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4606766"/>
            <a:ext cx="90787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What do you like doing, John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 like singing. What about you, Amy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 like dancing.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0049" y="349246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672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80936" y="1386032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Hello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I’m Lucy. I have many hobbies. I like reading, drawing and making cakes. This is my friend Judy. She likes watching films. She is good at playing basketball. She likes reading too.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83174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Lucy likes singing, drawing and making cakes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Judy and Lucy are twin sisters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Judy likes watching films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Lucy is good at playing basketball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Lucy and Judy both like reading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6268" y="337376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38400" y="402183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0630" y="465074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49667" y="528372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40049" y="596605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946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选出单词画线部分发音与其他不同的一项。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take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jui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watching a film in the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Binema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her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ball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Bnder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red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Cmbrella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Helen dances at the New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Aear’s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Bft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Cfa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29630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5534" y="275529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630" y="34290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403070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40049" y="46531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43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43736" y="763212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词汇。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根据首字母提示写单词，补全句子或对话。（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ball is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dogs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look the same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同样的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bed is too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sleep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Monkeys have long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they have long arms and legs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—How many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there in the school? —There are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thirty-six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30265" y="2132856"/>
            <a:ext cx="34563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etween</a:t>
            </a:r>
            <a:r>
              <a:rPr lang="en-US" altLang="zh-CN" dirty="0"/>
              <a:t>/behind/beside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134766" y="2809926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win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134332" y="3420454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ard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849061" y="4083546"/>
            <a:ext cx="7024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ails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998862" y="4725144"/>
            <a:ext cx="16930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lassrooms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440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根据中文、音标或图片提示，补全句子。（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Helen and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playing table tennis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three bears living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森林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is a new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stju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 help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has an animal friend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pær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likes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can swim very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h23.jpg" descr="id:21474884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876309" y="1772816"/>
            <a:ext cx="2970393" cy="15567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10830" y="1511206"/>
            <a:ext cx="885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both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832262" y="2132856"/>
            <a:ext cx="10550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forest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854846" y="2790723"/>
            <a:ext cx="13244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student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516149" y="3360941"/>
            <a:ext cx="11752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parrot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109049" y="4011538"/>
            <a:ext cx="1762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swimming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360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从方框中选择适当的短语填空。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 room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heavy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other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out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Bing often chats on the Internet in the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 Li is new here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two pets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cat and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dog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Billy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play basketball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Sam is on the swing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Bobby can’t push him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06574" y="1611596"/>
            <a:ext cx="11449272" cy="43200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56250" y="2078604"/>
            <a:ext cx="25553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computer room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871070" y="2797116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show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750882" y="2784686"/>
            <a:ext cx="12970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around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286894" y="3439877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One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973796" y="3445188"/>
            <a:ext cx="15712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the other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93538" y="4084714"/>
            <a:ext cx="16722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Come out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820116" y="4662850"/>
            <a:ext cx="1491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so heavy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421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—What does Yang Ling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—She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pretty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skirt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have;has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has;have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has;has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 has a big body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four legs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likes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jumping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—It’s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bald eagle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kangaroo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panda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4" y="3466824"/>
            <a:ext cx="3096344" cy="48472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1484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945694" y="34105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30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 cannot see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pies at the snack bar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popular in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Coffee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Cakes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7722" y="8367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43632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John likes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well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playing;play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playing;playing		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play;playing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a hole in front of you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		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5606" y="212818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24768" y="342640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16222" y="47323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2751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—Where are your sister’s books?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in the bedroom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in the desk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in the bag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usually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goes;at;after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goes;at;to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go;in;before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01513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fish don’t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 legs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has;and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have;or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have;and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singing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sister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 singing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 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7722" y="8367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27722" y="27467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48560" y="40993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10630" y="539885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00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按要求完成下列句子。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some bread on the plate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bread on the plate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a big mouth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mouth?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 sits behind Tim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改为同义句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Tim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46734" y="2060848"/>
            <a:ext cx="15135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isn’t any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82638" y="3424560"/>
            <a:ext cx="922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Does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908884" y="3424560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have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134766" y="4572582"/>
            <a:ext cx="173630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in front of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19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3165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选出所听句子中包含的内容。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beside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hungry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heavy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2635420"/>
            <a:ext cx="482119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There is a dog beside the door.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1598" y="3717032"/>
            <a:ext cx="338688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box is too heavy.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3538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06872" y="331426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the violin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chairs in the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chairs are there in the room?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8662" y="1520819"/>
            <a:ext cx="21210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What </a:t>
            </a:r>
            <a:r>
              <a:rPr lang="en-US" altLang="zh-CN" dirty="0" smtClean="0"/>
              <a:t>     can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295006" y="1499843"/>
            <a:ext cx="564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82638" y="2717466"/>
            <a:ext cx="22108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How </a:t>
            </a:r>
            <a:r>
              <a:rPr lang="en-US" altLang="zh-CN" dirty="0" smtClean="0"/>
              <a:t>    many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Hello,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an animal friend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Look, it has two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so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run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guess what is it?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hen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friend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know it’s a goldfish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have a big body?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no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can swim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rr17.jpg" descr="id:21474884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14886" y="4716438"/>
            <a:ext cx="4478432" cy="185400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055646" y="1412776"/>
            <a:ext cx="761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legs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150990" y="2735940"/>
            <a:ext cx="761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legs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993078" y="3418382"/>
            <a:ext cx="922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Does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934966" y="3999569"/>
            <a:ext cx="761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legs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591150" y="4067410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arms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you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singing?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also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rr18.jpg" descr="id:21474884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713835" y="1154502"/>
            <a:ext cx="5303119" cy="256253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222998" y="809002"/>
            <a:ext cx="10438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doing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53311" y="1446960"/>
            <a:ext cx="1282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singing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630710" y="2157065"/>
            <a:ext cx="7552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Are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274208" y="2090126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good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692258" y="2734558"/>
            <a:ext cx="14029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dancing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0129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 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to watch a film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Hello, this is Tom speaking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meet at the cinema at two o’clock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Who’s your cousin?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Jack like doing?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Hello, may I speak to Tom?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Hi, Tom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idea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my cousin go with us?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Jack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He’s my uncle’s son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He’s ten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 bwMode="auto">
          <a:xfrm>
            <a:off x="334566" y="1484784"/>
            <a:ext cx="9793088" cy="201622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55246" y="347537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142878" y="408561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94092" y="47251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78517"/>
            <a:ext cx="11485848" cy="1949508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to watch a film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Hello, this is Tom speaking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meet at the cinema at two o’clock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Who’s your cousin?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Jack like doing?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204" y="2841317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there together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playing table tennis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the same hobby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play table tennis after the film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 you then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51190" y="2985333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26854" y="48864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31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十三、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以下自我介绍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根据其内容补全短文。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Tom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drawing and singing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draw nice pictures, but I am not good at singing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football is also my hobby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name is John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is my good friend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drawing, but I am not good at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like singing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skating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553605" y="862350"/>
            <a:ext cx="3902075" cy="483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3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Tom and John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drawing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is good at it, but John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likes singing, but he cannot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John likes skating,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singing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185250" y="865990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friends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7959664" y="865990"/>
            <a:ext cx="583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lot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335566" y="868854"/>
            <a:ext cx="13628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hobbies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94606" y="1501876"/>
            <a:ext cx="885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both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687494" y="1485286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isn’t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139653" y="2098269"/>
            <a:ext cx="80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sing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535366" y="2084948"/>
            <a:ext cx="2590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playing football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566814" y="2780928"/>
            <a:ext cx="7056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but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927548" y="2778856"/>
            <a:ext cx="13035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doesn’t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262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十四、 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We have a nice and big classroom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windows are big and the walls are white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big blackboard on the front wall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big new desk is near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for our teachers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 pictures on the other walls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There are fifty desks and chairs in the classroom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for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twenty-seven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 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twenty-three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 in our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There are some flowers on the teacher’s desk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for our English teacher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a good teacher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all like her very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all like English very much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72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classroom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front wall, there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chairs in our classroom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in our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502918" y="811074"/>
            <a:ext cx="20409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nice and big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655046" y="1433432"/>
            <a:ext cx="27799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 big blackboard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350790" y="2077940"/>
            <a:ext cx="1282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fifty/50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350789" y="2731279"/>
            <a:ext cx="1282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fifty/50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973716" y="3358980"/>
            <a:ext cx="50993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our English teacher and English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0317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十五、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国际导盲犬日即将来临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为了科普导盲犬的知识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蓝天小学五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班的同学准备制作有关导盲犬的海报。从方框中选择合适的句子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帮助他们完成海报吧。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guide dog may eat the food and forget its job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needs to take its owner to a bus, subway, shopping mall and some other public places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公共场所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may make its owner in danger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meet a lovely guide dog and want to touch it, you need to ask its owner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558702" y="908720"/>
            <a:ext cx="2872105" cy="44005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 bwMode="auto">
          <a:xfrm>
            <a:off x="360854" y="2815112"/>
            <a:ext cx="11485848" cy="367240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4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bald eagles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polar bears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pandas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</a:b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China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Canada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Australia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1339276"/>
            <a:ext cx="533216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You can see bald eagles in the US.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5240" y="2556358"/>
            <a:ext cx="27111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Your coat is wet.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4379" y="3698448"/>
            <a:ext cx="270452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I’m from China.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2538" y="20266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0630" y="32300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88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Guide dogs are friends of the blind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盲人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helpful, like the family members of the blind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meet a guide dog, remember the four “don’ts”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touch it without permission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允许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Ⅱ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give it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759502" y="34631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5159102" y="41114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7690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Ⅲ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call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see a lovely guide dog in the street, don’t try to get its attention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making some sound or calling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Ⅳ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say no to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guide dog is like the eyes of the blind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don’t say no to the guide dog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487694" y="153791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342678" y="27809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04641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十六、 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Some people like collecting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collect coins, dolls or bottle caps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Carol Otis Hurst’s father collects rocks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loves everything about rocks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People think his collections are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useless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say, “You have rocks in your pockets and rocks in your head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rocks, money, is, no, there,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But year after year,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Hurst keeps on collecting, buying, showing, telling stories about rocks and labelling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用标签标明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rocks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1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One year, many people lost their jobs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Carol’s father was one of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had to look for a new job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went to a science museum one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met Grace Johnson, the director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董事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museum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showed his rocks to 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Johnson gave him a job and at last, he became one director of the museum because he “had rocks in his head and rocks in his pockets”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Hurst follows his heart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never changes his interest in “useless” rocks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he have rocks in his head? Read Carol Otis Hurst’s real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 story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may have your own answer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86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（一）根据短文内容，选择正确的答案。（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“useless” in Paragraph 2 mean in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1441450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Chinese?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1441450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值钱的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有用的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无用的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（二）连词成句。（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rocks, money, is, no, there,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1484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84612" y="4525195"/>
            <a:ext cx="439883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There is no money in rocks.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97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（三）根据短文内容，回答问题。（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Carol’s father like doing?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the words “have rocks in your pockets and rocks in your head” in Paragraph 2 mean in Chinese?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1942470"/>
            <a:ext cx="396288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He likes collecting rocks.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877484"/>
            <a:ext cx="72465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口袋里和脑袋里装满了石头</a:t>
            </a:r>
            <a:r>
              <a:rPr lang="en-US" altLang="zh-CN" dirty="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形容他头脑糊涂</a:t>
            </a:r>
            <a:r>
              <a:rPr lang="en-US" altLang="zh-CN" dirty="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457583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the words “had rocks in his head and rocks in his pockets” in Paragraph 3 mean in Chinese?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3834" y="5767524"/>
            <a:ext cx="86737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脑袋里和口袋里装满了石头</a:t>
            </a:r>
            <a:r>
              <a:rPr lang="en-US" altLang="zh-CN" dirty="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形容他对石头了解得多</a:t>
            </a:r>
            <a:r>
              <a:rPr lang="en-US" altLang="zh-CN" dirty="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69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十七、 书面表达。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是动物学校里的一名学生，他是一只熊猫，请你以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 animal student”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为题，用第三人称写一篇短文介绍他。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根据思维导图提示完成短文，要点要写全，语句通顺，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语法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句话，开头已给出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入总句数，可适当发挥。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c2.jpg" descr="id:21474884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03118" y="3429000"/>
            <a:ext cx="3961393" cy="2797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44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Ben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a student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406574" y="1310316"/>
            <a:ext cx="1116124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is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panda. He is black and white. He has four legs and a short tail. He likes eating bamboo. He can climb trees very well. He likes his teachers. His teachers like him too. He often plays with his friends on Sundays. 	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答案仅供参考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06574" y="3242254"/>
            <a:ext cx="112332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15120" y="2619820"/>
            <a:ext cx="112332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06574" y="3933056"/>
            <a:ext cx="112332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265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out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eyes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arms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wings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classrooms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 rooms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library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226312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cold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hot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hard</a:t>
            </a: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 ears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short tail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big mouth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1268760"/>
            <a:ext cx="613969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Look out</a:t>
            </a:r>
            <a:r>
              <a:rPr lang="zh-CN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There is a hole behind you.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04191" y="2501805"/>
            <a:ext cx="298825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My arms are long.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1876" y="3669320"/>
            <a:ext cx="751170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How many art rooms are there in your</a:t>
            </a:r>
            <a:r>
              <a:rPr lang="en-US" altLang="zh-CN" sz="1050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school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2598" y="4748855"/>
            <a:ext cx="330731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The soup is too cold.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2640" y="5930696"/>
            <a:ext cx="387638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dog has a short tail.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49634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97319" y="20074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49634" y="324046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36150" y="431873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27722" y="550868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2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3844" y="2723931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499" y="1395684"/>
            <a:ext cx="10664359" cy="134193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4566" y="3284984"/>
            <a:ext cx="812698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1.Goldilocks is afraid.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2.There is a ball between the boxes.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3.There is a computer room on the second</a:t>
            </a:r>
            <a:r>
              <a:rPr lang="en-US" altLang="zh-CN" sz="1050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floor.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4.Jim likes swimming.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5.It has two wings.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14686" y="283165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3676353" y="2831653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67214" y="281875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438499" y="2831653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381502" y="2831653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10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e63.jpg" descr="id:21474884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759502" y="1393061"/>
            <a:ext cx="2868930" cy="258127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 is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there is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there isn’t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near the bed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under the bed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on the bed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there are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there aren’t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			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there is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2683698"/>
            <a:ext cx="448218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Is there a bed in the room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0590" y="4358136"/>
            <a:ext cx="314054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Where is the ball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2598" y="5884326"/>
            <a:ext cx="70076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Are there any flowers near the window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0630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40049" y="331062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29630" y="48691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95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3165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there 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there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there isn’t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there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there 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there isn’t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1992615"/>
            <a:ext cx="445974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Is there a girl in the room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2715" y="3717032"/>
            <a:ext cx="558018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Is there a toy car under the chair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26726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38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classrooms in Mary’s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14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24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34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4606" y="2636912"/>
            <a:ext cx="1089607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How many classrooms are there in your</a:t>
            </a:r>
            <a:r>
              <a:rPr lang="en-US" altLang="zh-CN" sz="1050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school, Mary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Twenty-four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0049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22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fish has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body and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small;big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big;small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big;long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library is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second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third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4606" y="1988840"/>
            <a:ext cx="96719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Do you have an animal friend, Lily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Yes, it’s a fish. It has a big body and a long tail.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4454204"/>
            <a:ext cx="106571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Where is the library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Is it on the third floor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No. It’s on the first floor.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33020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1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3832</Words>
  <Application>Microsoft Office PowerPoint</Application>
  <PresentationFormat>自定义</PresentationFormat>
  <Paragraphs>345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5" baseType="lpstr">
      <vt:lpstr>IPAPANNEW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2025-06-30T05:50:39Z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